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899" r:id="rId2"/>
    <p:sldId id="694" r:id="rId3"/>
    <p:sldId id="923" r:id="rId4"/>
    <p:sldId id="924" r:id="rId5"/>
    <p:sldId id="922" r:id="rId6"/>
    <p:sldId id="925" r:id="rId7"/>
    <p:sldId id="921" r:id="rId8"/>
    <p:sldId id="926" r:id="rId9"/>
    <p:sldId id="920" r:id="rId10"/>
    <p:sldId id="927" r:id="rId11"/>
    <p:sldId id="931" r:id="rId12"/>
    <p:sldId id="935" r:id="rId13"/>
    <p:sldId id="934" r:id="rId14"/>
    <p:sldId id="930" r:id="rId15"/>
    <p:sldId id="932" r:id="rId16"/>
    <p:sldId id="933" r:id="rId17"/>
    <p:sldId id="919" r:id="rId18"/>
    <p:sldId id="928" r:id="rId19"/>
    <p:sldId id="929" r:id="rId20"/>
    <p:sldId id="917" r:id="rId21"/>
    <p:sldId id="599" r:id="rId22"/>
    <p:sldId id="909" r:id="rId2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0B59"/>
    <a:srgbClr val="2113DB"/>
    <a:srgbClr val="150C8E"/>
    <a:srgbClr val="85DFFF"/>
    <a:srgbClr val="1BE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501" autoAdjust="0"/>
  </p:normalViewPr>
  <p:slideViewPr>
    <p:cSldViewPr>
      <p:cViewPr varScale="1">
        <p:scale>
          <a:sx n="122" d="100"/>
          <a:sy n="122" d="100"/>
        </p:scale>
        <p:origin x="-7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3169920" cy="480059"/>
          </a:xfrm>
          <a:prstGeom prst="rect">
            <a:avLst/>
          </a:prstGeom>
        </p:spPr>
        <p:txBody>
          <a:bodyPr vert="horz" lIns="91397" tIns="45699" rIns="91397" bIns="4569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2"/>
            <a:ext cx="3169920" cy="480059"/>
          </a:xfrm>
          <a:prstGeom prst="rect">
            <a:avLst/>
          </a:prstGeom>
        </p:spPr>
        <p:txBody>
          <a:bodyPr vert="horz" lIns="91397" tIns="45699" rIns="91397" bIns="45699" rtlCol="0"/>
          <a:lstStyle>
            <a:lvl1pPr algn="r">
              <a:defRPr sz="1200"/>
            </a:lvl1pPr>
          </a:lstStyle>
          <a:p>
            <a:fld id="{17A77CA4-5A26-418C-928D-DC38DD8AD0BF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9119476"/>
            <a:ext cx="3169920" cy="480059"/>
          </a:xfrm>
          <a:prstGeom prst="rect">
            <a:avLst/>
          </a:prstGeom>
        </p:spPr>
        <p:txBody>
          <a:bodyPr vert="horz" lIns="91397" tIns="45699" rIns="91397" bIns="4569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6"/>
            <a:ext cx="3169920" cy="480059"/>
          </a:xfrm>
          <a:prstGeom prst="rect">
            <a:avLst/>
          </a:prstGeom>
        </p:spPr>
        <p:txBody>
          <a:bodyPr vert="horz" lIns="91397" tIns="45699" rIns="91397" bIns="45699" rtlCol="0" anchor="b"/>
          <a:lstStyle>
            <a:lvl1pPr algn="r">
              <a:defRPr sz="1200"/>
            </a:lvl1pPr>
          </a:lstStyle>
          <a:p>
            <a:fld id="{391D1E21-31E1-4DE2-91BA-D7F45986AA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25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3169920" cy="480059"/>
          </a:xfrm>
          <a:prstGeom prst="rect">
            <a:avLst/>
          </a:prstGeom>
        </p:spPr>
        <p:txBody>
          <a:bodyPr vert="horz" lIns="91397" tIns="45699" rIns="91397" bIns="4569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2"/>
            <a:ext cx="3169920" cy="480059"/>
          </a:xfrm>
          <a:prstGeom prst="rect">
            <a:avLst/>
          </a:prstGeom>
        </p:spPr>
        <p:txBody>
          <a:bodyPr vert="horz" lIns="91397" tIns="45699" rIns="91397" bIns="45699" rtlCol="0"/>
          <a:lstStyle>
            <a:lvl1pPr algn="r">
              <a:defRPr sz="1200"/>
            </a:lvl1pPr>
          </a:lstStyle>
          <a:p>
            <a:fld id="{E59CE0CE-7E16-4FE7-AE57-724E757EAEF9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7" tIns="45699" rIns="91397" bIns="4569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1397" tIns="45699" rIns="91397" bIns="4569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9119476"/>
            <a:ext cx="3169920" cy="480059"/>
          </a:xfrm>
          <a:prstGeom prst="rect">
            <a:avLst/>
          </a:prstGeom>
        </p:spPr>
        <p:txBody>
          <a:bodyPr vert="horz" lIns="91397" tIns="45699" rIns="91397" bIns="4569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6"/>
            <a:ext cx="3169920" cy="480059"/>
          </a:xfrm>
          <a:prstGeom prst="rect">
            <a:avLst/>
          </a:prstGeom>
        </p:spPr>
        <p:txBody>
          <a:bodyPr vert="horz" lIns="91397" tIns="45699" rIns="91397" bIns="45699" rtlCol="0" anchor="b"/>
          <a:lstStyle>
            <a:lvl1pPr algn="r">
              <a:defRPr sz="1200"/>
            </a:lvl1pPr>
          </a:lstStyle>
          <a:p>
            <a:fld id="{75C5ED17-03FB-4DB8-A22A-17A7A5E85B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40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06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5ED17-03FB-4DB8-A22A-17A7A5E85B9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ZA" smtClean="0">
                <a:sym typeface="Wingdings" pitchFamily="2" charset="2"/>
              </a:rPr>
              <a:t>DHL, Prochem, </a:t>
            </a: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C32647-13C2-4531-A7BE-0E0E004EE99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ZA" smtClean="0">
                <a:sym typeface="Wingdings" pitchFamily="2" charset="2"/>
              </a:rPr>
              <a:t>DHL, Prochem, </a:t>
            </a: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C32647-13C2-4531-A7BE-0E0E004EE99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ZA" smtClean="0">
                <a:sym typeface="Wingdings" pitchFamily="2" charset="2"/>
              </a:rPr>
              <a:t>DHL, Prochem, </a:t>
            </a: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C32647-13C2-4531-A7BE-0E0E004EE99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ZA" smtClean="0">
                <a:sym typeface="Wingdings" pitchFamily="2" charset="2"/>
              </a:rPr>
              <a:t>DHL, Prochem, </a:t>
            </a: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C32647-13C2-4531-A7BE-0E0E004EE99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ZA" smtClean="0">
                <a:sym typeface="Wingdings" pitchFamily="2" charset="2"/>
              </a:rPr>
              <a:t>DHL, Prochem, </a:t>
            </a: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C32647-13C2-4531-A7BE-0E0E004EE99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445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5ED17-03FB-4DB8-A22A-17A7A5E85B9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06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5ED17-03FB-4DB8-A22A-17A7A5E85B9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06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5ED17-03FB-4DB8-A22A-17A7A5E85B9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06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5ED17-03FB-4DB8-A22A-17A7A5E85B9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06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5ED17-03FB-4DB8-A22A-17A7A5E85B9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06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5ED17-03FB-4DB8-A22A-17A7A5E85B9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5ED17-03FB-4DB8-A22A-17A7A5E85B9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06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5ED17-03FB-4DB8-A22A-17A7A5E85B9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06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5ED17-03FB-4DB8-A22A-17A7A5E85B9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06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5ED17-03FB-4DB8-A22A-17A7A5E85B9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06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5ED17-03FB-4DB8-A22A-17A7A5E85B9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06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5ED17-03FB-4DB8-A22A-17A7A5E85B9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06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5ED17-03FB-4DB8-A22A-17A7A5E85B9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06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5ED17-03FB-4DB8-A22A-17A7A5E85B9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E707-5CB6-4A6B-A113-0C8B342B057E}" type="datetime1">
              <a:rPr lang="en-US" smtClean="0"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D035-6A94-4569-9779-E840D39EC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CF9F-7B65-4204-B383-5273168E58E3}" type="datetime1">
              <a:rPr lang="en-US" smtClean="0"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D035-6A94-4569-9779-E840D39EC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72BA4-E2C7-43A9-85B5-F1BA4123F5E8}" type="datetime1">
              <a:rPr lang="en-US" smtClean="0"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D035-6A94-4569-9779-E840D39EC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065F-A351-45BC-8764-8089A9A244BD}" type="datetime1">
              <a:rPr lang="en-US" smtClean="0"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D035-6A94-4569-9779-E840D39EC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2717-3FD6-4D92-A847-6CCDE9EED43E}" type="datetime1">
              <a:rPr lang="en-US" smtClean="0"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D035-6A94-4569-9779-E840D39EC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8B22-9C2B-4022-B7FA-DEBA5D6F93F3}" type="datetime1">
              <a:rPr lang="en-US" smtClean="0"/>
              <a:t>5/28/2013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D035-6A94-4569-9779-E840D39EC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C8645-B907-4DE5-8139-FEC04C0242A4}" type="datetime1">
              <a:rPr lang="en-US" smtClean="0"/>
              <a:t>5/28/2013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D035-6A94-4569-9779-E840D39EC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2792-9DB0-445D-81A5-57C75C17E813}" type="datetime1">
              <a:rPr lang="en-US" smtClean="0"/>
              <a:t>5/28/2013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D035-6A94-4569-9779-E840D39EC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3CC1D-F8E4-45F1-A7BF-0D1B60256759}" type="datetime1">
              <a:rPr lang="en-US" smtClean="0"/>
              <a:t>5/28/2013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D035-6A94-4569-9779-E840D39EC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7D53-A8D9-49A3-98A8-9A2940E71F6D}" type="datetime1">
              <a:rPr lang="en-US" smtClean="0"/>
              <a:t>5/28/2013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D035-6A94-4569-9779-E840D39EC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3EAF-595E-443E-AAF0-96ED808B252D}" type="datetime1">
              <a:rPr lang="en-US" smtClean="0"/>
              <a:t>5/28/2013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D035-6A94-4569-9779-E840D39EC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2000" b="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D2295-FC65-47E2-B5C8-ECAA51AFFE8E}" type="datetime1">
              <a:rPr lang="en-US" smtClean="0"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9D035-6A94-4569-9779-E840D39EC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RobertP@asco.co.za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James@JamesARobertson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D035-6A94-4569-9779-E840D39ECC0D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315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1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7158" y="214290"/>
            <a:ext cx="6429420" cy="785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The Solution</a:t>
            </a:r>
            <a:endParaRPr lang="en-US" sz="2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628800"/>
            <a:ext cx="81439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Brand Hierarchy in the form of a highly structured Product Class</a:t>
            </a: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Highly structured fundamental product attributes</a:t>
            </a: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Intelligent Product Master maintenance</a:t>
            </a: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Rule based automated creation of Marketing projects</a:t>
            </a: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All of these components together have created a holistic and integrated intelligent information platform that has resulted in the business having a much stronger analytical focus, capability and culture</a:t>
            </a: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And supported growth and increased competitiveness</a:t>
            </a: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D035-6A94-4569-9779-E840D39ECC0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13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19"/>
            <a:ext cx="9144000" cy="542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927" y="29154"/>
            <a:ext cx="2682152" cy="131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07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28" y="1809782"/>
            <a:ext cx="357190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00166" y="5381682"/>
            <a:ext cx="428628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57188" y="214313"/>
            <a:ext cx="7000875" cy="785812"/>
          </a:xfrm>
          <a:prstGeom prst="rect">
            <a:avLst/>
          </a:prstGeom>
          <a:solidFill>
            <a:schemeClr val="bg1">
              <a:alpha val="48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ZA" sz="2400" b="1" dirty="0" smtClean="0">
                <a:solidFill>
                  <a:schemeClr val="tx2"/>
                </a:solidFill>
                <a:latin typeface="Verdana" pitchFamily="34" charset="0"/>
              </a:rPr>
              <a:t>Product Category</a:t>
            </a:r>
          </a:p>
          <a:p>
            <a:r>
              <a:rPr lang="en-ZA" sz="2400" b="1" dirty="0" smtClean="0">
                <a:solidFill>
                  <a:schemeClr val="tx2"/>
                </a:solidFill>
                <a:latin typeface="Verdana" pitchFamily="34" charset="0"/>
              </a:rPr>
              <a:t>Custom Taxonomy</a:t>
            </a:r>
            <a:endParaRPr lang="en-ZA" sz="24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pic>
        <p:nvPicPr>
          <p:cNvPr id="319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56792"/>
            <a:ext cx="3771900" cy="6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927" y="29154"/>
            <a:ext cx="2682152" cy="131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19"/>
            <a:ext cx="9144000" cy="542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58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28" y="1809782"/>
            <a:ext cx="357190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00166" y="5381682"/>
            <a:ext cx="428628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57188" y="214313"/>
            <a:ext cx="7000875" cy="785812"/>
          </a:xfrm>
          <a:prstGeom prst="rect">
            <a:avLst/>
          </a:prstGeom>
          <a:solidFill>
            <a:schemeClr val="bg1">
              <a:alpha val="48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ZA" sz="2400" b="1" dirty="0" smtClean="0">
                <a:solidFill>
                  <a:schemeClr val="tx2"/>
                </a:solidFill>
                <a:latin typeface="Verdana" pitchFamily="34" charset="0"/>
              </a:rPr>
              <a:t>Brand Hierarchy</a:t>
            </a:r>
          </a:p>
          <a:p>
            <a:r>
              <a:rPr lang="en-ZA" sz="2400" b="1" dirty="0" smtClean="0">
                <a:solidFill>
                  <a:schemeClr val="tx2"/>
                </a:solidFill>
                <a:latin typeface="Verdana" pitchFamily="34" charset="0"/>
              </a:rPr>
              <a:t>In the Product Class</a:t>
            </a:r>
          </a:p>
          <a:p>
            <a:r>
              <a:rPr lang="en-ZA" sz="2400" b="1" dirty="0" smtClean="0">
                <a:solidFill>
                  <a:schemeClr val="tx2"/>
                </a:solidFill>
                <a:latin typeface="Verdana" pitchFamily="34" charset="0"/>
              </a:rPr>
              <a:t>Tailored Structured Taxonomy</a:t>
            </a:r>
            <a:endParaRPr lang="en-ZA" sz="24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pic>
        <p:nvPicPr>
          <p:cNvPr id="320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56792"/>
            <a:ext cx="4191000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927" y="29154"/>
            <a:ext cx="2682152" cy="131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19"/>
            <a:ext cx="9144000" cy="542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20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908720"/>
            <a:ext cx="6534150" cy="587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3571868" y="4452988"/>
            <a:ext cx="1714512" cy="57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28728" y="1809782"/>
            <a:ext cx="357190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00166" y="5381682"/>
            <a:ext cx="428628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65003" y="26743"/>
            <a:ext cx="7000875" cy="785812"/>
          </a:xfrm>
          <a:prstGeom prst="rect">
            <a:avLst/>
          </a:prstGeom>
          <a:solidFill>
            <a:schemeClr val="bg1">
              <a:alpha val="48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ZA" sz="2400" b="1" dirty="0" smtClean="0">
                <a:solidFill>
                  <a:schemeClr val="tx2"/>
                </a:solidFill>
                <a:latin typeface="Verdana" pitchFamily="34" charset="0"/>
              </a:rPr>
              <a:t>Custom code </a:t>
            </a:r>
            <a:r>
              <a:rPr lang="en-ZA" sz="2400" b="1" dirty="0" smtClean="0">
                <a:solidFill>
                  <a:schemeClr val="tx2"/>
                </a:solidFill>
                <a:latin typeface="Verdana" pitchFamily="34" charset="0"/>
              </a:rPr>
              <a:t>maintenance</a:t>
            </a:r>
            <a:endParaRPr lang="en-ZA" sz="24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927" y="29154"/>
            <a:ext cx="2682152" cy="131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19"/>
            <a:ext cx="9144000" cy="542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92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500174"/>
            <a:ext cx="653415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itle 1"/>
          <p:cNvSpPr txBox="1">
            <a:spLocks/>
          </p:cNvSpPr>
          <p:nvPr/>
        </p:nvSpPr>
        <p:spPr bwMode="auto">
          <a:xfrm>
            <a:off x="357188" y="214313"/>
            <a:ext cx="700087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ZA" sz="2400" b="1" dirty="0" smtClean="0">
                <a:solidFill>
                  <a:schemeClr val="tx2"/>
                </a:solidFill>
                <a:latin typeface="Verdana" pitchFamily="34" charset="0"/>
              </a:rPr>
              <a:t>Custom data entry screen with custom taxonomies</a:t>
            </a:r>
            <a:endParaRPr lang="en-ZA" sz="24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214678" y="3929066"/>
            <a:ext cx="1714512" cy="57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57290" y="2714620"/>
            <a:ext cx="357190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28728" y="6286520"/>
            <a:ext cx="428628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927" y="29154"/>
            <a:ext cx="2682152" cy="131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19"/>
            <a:ext cx="9144000" cy="542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12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 txBox="1">
            <a:spLocks/>
          </p:cNvSpPr>
          <p:nvPr/>
        </p:nvSpPr>
        <p:spPr bwMode="auto">
          <a:xfrm>
            <a:off x="357188" y="214313"/>
            <a:ext cx="700087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ZA" sz="2400" b="1" dirty="0" smtClean="0">
                <a:solidFill>
                  <a:schemeClr val="tx2"/>
                </a:solidFill>
                <a:latin typeface="Verdana" pitchFamily="34" charset="0"/>
              </a:rPr>
              <a:t>Matching codes in unrelated module provide logical integration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57298"/>
            <a:ext cx="28575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714348" y="3429000"/>
            <a:ext cx="1714512" cy="57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000496" y="1142984"/>
            <a:ext cx="417190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ZA" sz="2000" dirty="0" smtClean="0">
                <a:solidFill>
                  <a:schemeClr val="tx2"/>
                </a:solidFill>
                <a:latin typeface="Verdana" pitchFamily="34" charset="0"/>
              </a:rPr>
              <a:t>Getting the </a:t>
            </a:r>
            <a:r>
              <a:rPr lang="en-ZA" sz="2000" dirty="0" smtClean="0">
                <a:solidFill>
                  <a:schemeClr val="tx2"/>
                </a:solidFill>
                <a:latin typeface="Verdana" pitchFamily="34" charset="0"/>
              </a:rPr>
              <a:t>ERP to </a:t>
            </a:r>
            <a:r>
              <a:rPr lang="en-ZA" sz="2000" dirty="0" smtClean="0">
                <a:solidFill>
                  <a:schemeClr val="tx2"/>
                </a:solidFill>
                <a:latin typeface="Verdana" pitchFamily="34" charset="0"/>
              </a:rPr>
              <a:t>do what it supposedly cannot do</a:t>
            </a:r>
            <a:endParaRPr lang="en-ZA" sz="2000" dirty="0">
              <a:solidFill>
                <a:schemeClr val="tx2"/>
              </a:solidFill>
              <a:latin typeface="Verdan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927" y="29154"/>
            <a:ext cx="2682152" cy="131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19"/>
            <a:ext cx="9144000" cy="542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05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7158" y="214290"/>
            <a:ext cx="6429420" cy="785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Other attributes</a:t>
            </a:r>
            <a:r>
              <a:rPr kumimoji="0" lang="en-ZA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redefined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556792"/>
            <a:ext cx="2688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Original Credit Note</a:t>
            </a:r>
          </a:p>
          <a:p>
            <a:pPr marL="342900" indent="-342900" algn="ctr"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R</a:t>
            </a:r>
            <a:r>
              <a:rPr lang="en-US" dirty="0" smtClean="0">
                <a:solidFill>
                  <a:schemeClr val="tx2"/>
                </a:solidFill>
              </a:rPr>
              <a:t>eason codes</a:t>
            </a:r>
            <a:endParaRPr lang="en-US" dirty="0" smtClean="0">
              <a:solidFill>
                <a:schemeClr val="tx2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20888"/>
            <a:ext cx="2688981" cy="3811466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204864"/>
            <a:ext cx="311467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572000" y="1556792"/>
            <a:ext cx="3330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Strategically aligned </a:t>
            </a:r>
            <a:r>
              <a:rPr lang="en-US" dirty="0" smtClean="0">
                <a:solidFill>
                  <a:schemeClr val="tx2"/>
                </a:solidFill>
              </a:rPr>
              <a:t>Credit</a:t>
            </a:r>
          </a:p>
          <a:p>
            <a:pPr marL="342900" indent="-342900" algn="ctr"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Note Reason </a:t>
            </a:r>
            <a:r>
              <a:rPr lang="en-US" dirty="0" smtClean="0">
                <a:solidFill>
                  <a:schemeClr val="tx2"/>
                </a:solidFill>
              </a:rPr>
              <a:t>codes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927" y="29154"/>
            <a:ext cx="2682152" cy="131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19"/>
            <a:ext cx="9144000" cy="542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79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7158" y="214290"/>
            <a:ext cx="6429420" cy="785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Agenda</a:t>
            </a:r>
          </a:p>
          <a:p>
            <a:pPr lvl="0"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ASCO Case Study – Creating Competitive Advantage</a:t>
            </a:r>
            <a:endParaRPr lang="en-US" sz="2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7355" y="1640812"/>
            <a:ext cx="81439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Overview of the business</a:t>
            </a: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The challenge – overview of the situation before the investment</a:t>
            </a: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The opportunity – implementing a new ERP and Warehouse System taking a strategic view</a:t>
            </a: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The solution – highly structured Product Class, integration with Projects Module, custom software</a:t>
            </a: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en-US" b="1" dirty="0" smtClean="0">
                <a:solidFill>
                  <a:schemeClr val="tx2"/>
                </a:solidFill>
              </a:rPr>
              <a:t>The </a:t>
            </a:r>
            <a:r>
              <a:rPr lang="en-US" b="1" dirty="0">
                <a:solidFill>
                  <a:schemeClr val="tx2"/>
                </a:solidFill>
              </a:rPr>
              <a:t>outcome – greatly improved brand management and other capabilities supporting profitable growth and competitiveness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D035-6A94-4569-9779-E840D39ECC0D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13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19"/>
            <a:ext cx="9144000" cy="542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15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7158" y="214290"/>
            <a:ext cx="6429420" cy="785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The Outcome</a:t>
            </a:r>
            <a:endParaRPr lang="en-US" sz="2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628800"/>
            <a:ext cx="81439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Improved expense allocation accuracy</a:t>
            </a: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Detailed ROI analyses</a:t>
            </a: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Increased competitiveness</a:t>
            </a: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Informed allocation of resources</a:t>
            </a: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Facilitated growth</a:t>
            </a: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New Distribution Centre a business necessity</a:t>
            </a: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Developed a highly analytical culture</a:t>
            </a: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Positioned ASCO as an industry leader in the management of information and therefore Brand Management in its category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D035-6A94-4569-9779-E840D39ECC0D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13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19"/>
            <a:ext cx="9144000" cy="542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927" y="29154"/>
            <a:ext cx="2682152" cy="131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28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7158" y="214290"/>
            <a:ext cx="6429420" cy="785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The Outcome</a:t>
            </a:r>
            <a:endParaRPr lang="en-US" sz="2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628800"/>
            <a:ext cx="81439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Font typeface="+mj-lt"/>
              <a:buAutoNum type="arabicPeriod" startAt="9"/>
            </a:pPr>
            <a:r>
              <a:rPr lang="en-US" dirty="0" smtClean="0">
                <a:solidFill>
                  <a:schemeClr val="tx2"/>
                </a:solidFill>
              </a:rPr>
              <a:t>Practices and ways of working (Processes) have changed and evolved in response to the new capability in an organic internally led manner</a:t>
            </a:r>
          </a:p>
          <a:p>
            <a:pPr marL="342900" indent="-342900">
              <a:buClr>
                <a:schemeClr val="tx2"/>
              </a:buClr>
              <a:buFont typeface="+mj-lt"/>
              <a:buAutoNum type="arabicPeriod" startAt="9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tx2"/>
              </a:buClr>
              <a:buFont typeface="+mj-lt"/>
              <a:buAutoNum type="arabicPeriod" startAt="9"/>
            </a:pPr>
            <a:r>
              <a:rPr lang="en-US" dirty="0" smtClean="0">
                <a:solidFill>
                  <a:schemeClr val="tx2"/>
                </a:solidFill>
              </a:rPr>
              <a:t>Flow from the improved decision making capabilities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D035-6A94-4569-9779-E840D39ECC0D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13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19"/>
            <a:ext cx="9144000" cy="542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927" y="29154"/>
            <a:ext cx="2682152" cy="131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96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7158" y="214290"/>
            <a:ext cx="6429420" cy="785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Agenda</a:t>
            </a:r>
          </a:p>
          <a:p>
            <a:pPr lvl="0"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ASCO Case Study – Creating Competitive Advantage</a:t>
            </a:r>
            <a:endParaRPr lang="en-US" sz="2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7355" y="1640812"/>
            <a:ext cx="81439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Overview of the business</a:t>
            </a: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The challenge – overview of the situation before the investment</a:t>
            </a: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The opportunity – implementing a new ERP and Warehouse System taking a strategic view</a:t>
            </a: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The solution – highly structured Product Class, integration with Projects Module, custom software</a:t>
            </a: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The </a:t>
            </a:r>
            <a:r>
              <a:rPr lang="en-US" dirty="0">
                <a:solidFill>
                  <a:schemeClr val="tx2"/>
                </a:solidFill>
              </a:rPr>
              <a:t>outcome – greatly improved brand management and other capabilities supporting profitable growth and competitiveness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D035-6A94-4569-9779-E840D39ECC0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13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19"/>
            <a:ext cx="9144000" cy="542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9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7158" y="214290"/>
            <a:ext cx="6429420" cy="785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Summing up</a:t>
            </a:r>
            <a:endParaRPr lang="en-US" sz="2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628800"/>
            <a:ext cx="81439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High level of Executive Custody (Robert)</a:t>
            </a: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High level of Strategic Facilitation (James)</a:t>
            </a: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Focus on creating a “strategic weapon”</a:t>
            </a: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Highly structured precision configuration</a:t>
            </a: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Limited scope business specific custom software leveraged the value potential of the configuration</a:t>
            </a: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Very substantial strategic benefits in terms of Supplier Satisfaction, competitive advantage and analytical ability</a:t>
            </a: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Have assisted ASCO to achieve significant growth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D035-6A94-4569-9779-E840D39ECC0D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13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19"/>
            <a:ext cx="9144000" cy="542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927" y="29154"/>
            <a:ext cx="2682152" cy="131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77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00306"/>
            <a:ext cx="9144000" cy="4357694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500034" y="142852"/>
            <a:ext cx="728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 smtClean="0">
                <a:solidFill>
                  <a:schemeClr val="tx2"/>
                </a:solidFill>
              </a:rPr>
              <a:t>If you do not act within 48 hours you probably never will </a:t>
            </a:r>
            <a:r>
              <a:rPr lang="en-ZA" dirty="0" smtClean="0">
                <a:solidFill>
                  <a:schemeClr val="tx2"/>
                </a:solidFill>
              </a:rPr>
              <a:t>(Bill Gates)</a:t>
            </a:r>
          </a:p>
          <a:p>
            <a:r>
              <a:rPr lang="en-ZA" sz="2400" b="1" dirty="0" smtClean="0">
                <a:solidFill>
                  <a:schemeClr val="tx2"/>
                </a:solidFill>
              </a:rPr>
              <a:t>Act TODAY! </a:t>
            </a:r>
            <a:r>
              <a:rPr lang="en-ZA" sz="2400" b="1" dirty="0" smtClean="0">
                <a:solidFill>
                  <a:schemeClr val="tx2"/>
                </a:solidFill>
                <a:sym typeface="Wingdings" pitchFamily="2" charset="2"/>
              </a:rPr>
              <a:t>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20" y="1500174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150C8E"/>
                </a:solidFill>
              </a:rPr>
              <a:t>What is your single most important insight from this presentation?</a:t>
            </a:r>
          </a:p>
          <a:p>
            <a:endParaRPr lang="en-US" dirty="0" smtClean="0">
              <a:solidFill>
                <a:srgbClr val="150C8E"/>
              </a:solidFill>
            </a:endParaRPr>
          </a:p>
          <a:p>
            <a:r>
              <a:rPr lang="en-US" dirty="0" smtClean="0">
                <a:solidFill>
                  <a:srgbClr val="150C8E"/>
                </a:solidFill>
              </a:rPr>
              <a:t>What is the single most practical action that you can take tomorrow to apply strategic (right thing / essence thinking) more effectively?</a:t>
            </a:r>
            <a:endParaRPr lang="en-US" dirty="0">
              <a:solidFill>
                <a:srgbClr val="150C8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D035-6A94-4569-9779-E840D39ECC0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9904817">
            <a:off x="1419607" y="3173677"/>
            <a:ext cx="5447527" cy="1754326"/>
          </a:xfrm>
          <a:prstGeom prst="rect">
            <a:avLst/>
          </a:prstGeom>
          <a:noFill/>
          <a:ln w="50800" cap="rnd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ZA" dirty="0" smtClean="0"/>
              <a:t>Please write down your thoughts</a:t>
            </a:r>
          </a:p>
          <a:p>
            <a:r>
              <a:rPr lang="en-ZA" dirty="0" smtClean="0"/>
              <a:t>NOW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95936" y="620688"/>
            <a:ext cx="136815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19"/>
            <a:ext cx="9144000" cy="542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D035-6A94-4569-9779-E840D39ECC0D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14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96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4206" y="5995234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hlinkClick r:id="rId3"/>
              </a:rPr>
              <a:t>RobertP@asco.co.za</a:t>
            </a:r>
            <a:endParaRPr lang="en-US" sz="1600" b="1" dirty="0" smtClean="0"/>
          </a:p>
          <a:p>
            <a:endParaRPr lang="en-US" sz="1600" b="1" dirty="0" smtClean="0"/>
          </a:p>
          <a:p>
            <a:r>
              <a:rPr lang="en-US" sz="1600" b="1" dirty="0" smtClean="0">
                <a:hlinkClick r:id="rId4"/>
              </a:rPr>
              <a:t>James@JamesARobertson.com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897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7158" y="214290"/>
            <a:ext cx="6429420" cy="785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Agenda</a:t>
            </a:r>
          </a:p>
          <a:p>
            <a:pPr lvl="0"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ASCO Case Study – Creating Competitive Advantage</a:t>
            </a:r>
            <a:endParaRPr lang="en-US" sz="2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7355" y="1640812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en-US" b="1" dirty="0" smtClean="0">
                <a:solidFill>
                  <a:schemeClr val="tx2"/>
                </a:solidFill>
              </a:rPr>
              <a:t>Overview of the business</a:t>
            </a: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D035-6A94-4569-9779-E840D39ECC0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13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19"/>
            <a:ext cx="9144000" cy="542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4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03" y="2132856"/>
            <a:ext cx="7805794" cy="3818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08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7158" y="214290"/>
            <a:ext cx="6429420" cy="785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Overview of the business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910" y="1628800"/>
            <a:ext cx="81439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Moderate size</a:t>
            </a: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Family owned</a:t>
            </a: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Imports and distributes fine </a:t>
            </a:r>
            <a:r>
              <a:rPr lang="en-US" dirty="0">
                <a:solidFill>
                  <a:schemeClr val="tx2"/>
                </a:solidFill>
              </a:rPr>
              <a:t>fragrances and luxury cosmetic brands like Dior, Givenchy, Gucci, Dolce and </a:t>
            </a:r>
            <a:r>
              <a:rPr lang="en-US" dirty="0" err="1">
                <a:solidFill>
                  <a:schemeClr val="tx2"/>
                </a:solidFill>
              </a:rPr>
              <a:t>Gabbana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Paco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Rabanne</a:t>
            </a:r>
            <a:r>
              <a:rPr lang="en-US" dirty="0">
                <a:solidFill>
                  <a:schemeClr val="tx2"/>
                </a:solidFill>
              </a:rPr>
              <a:t>, Carolina Herrera, Prada, Calvin Klein, Hugo Boss and </a:t>
            </a:r>
            <a:r>
              <a:rPr lang="en-US" dirty="0" smtClean="0">
                <a:solidFill>
                  <a:schemeClr val="tx2"/>
                </a:solidFill>
              </a:rPr>
              <a:t>others</a:t>
            </a: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To </a:t>
            </a:r>
            <a:r>
              <a:rPr lang="en-US" dirty="0">
                <a:solidFill>
                  <a:schemeClr val="tx2"/>
                </a:solidFill>
              </a:rPr>
              <a:t>retail vendors like Edgars, Foschini, </a:t>
            </a:r>
            <a:r>
              <a:rPr lang="en-US" dirty="0" err="1">
                <a:solidFill>
                  <a:schemeClr val="tx2"/>
                </a:solidFill>
              </a:rPr>
              <a:t>Truworths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Stuttafords</a:t>
            </a:r>
            <a:r>
              <a:rPr lang="en-US" dirty="0">
                <a:solidFill>
                  <a:schemeClr val="tx2"/>
                </a:solidFill>
              </a:rPr>
              <a:t>, Woolworths, Dis-</a:t>
            </a:r>
            <a:r>
              <a:rPr lang="en-US" dirty="0" err="1">
                <a:solidFill>
                  <a:schemeClr val="tx2"/>
                </a:solidFill>
              </a:rPr>
              <a:t>Chem</a:t>
            </a:r>
            <a:r>
              <a:rPr lang="en-US" dirty="0">
                <a:solidFill>
                  <a:schemeClr val="tx2"/>
                </a:solidFill>
              </a:rPr>
              <a:t> and </a:t>
            </a:r>
            <a:r>
              <a:rPr lang="en-US" dirty="0" smtClean="0">
                <a:solidFill>
                  <a:schemeClr val="tx2"/>
                </a:solidFill>
              </a:rPr>
              <a:t>others</a:t>
            </a: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Prescribed </a:t>
            </a:r>
            <a:r>
              <a:rPr lang="en-US" dirty="0">
                <a:solidFill>
                  <a:schemeClr val="tx2"/>
                </a:solidFill>
              </a:rPr>
              <a:t>service </a:t>
            </a:r>
            <a:r>
              <a:rPr lang="en-US" dirty="0" smtClean="0">
                <a:solidFill>
                  <a:schemeClr val="tx2"/>
                </a:solidFill>
              </a:rPr>
              <a:t>levels</a:t>
            </a: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Also provides a Brand Management Service closely allied with the distribution side of the business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D035-6A94-4569-9779-E840D39ECC0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13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19"/>
            <a:ext cx="9144000" cy="542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927" y="29154"/>
            <a:ext cx="2682152" cy="131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65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7158" y="214290"/>
            <a:ext cx="6429420" cy="785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Agenda</a:t>
            </a:r>
          </a:p>
          <a:p>
            <a:pPr lvl="0"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ASCO Case Study – Creating Competitive Advantage</a:t>
            </a:r>
            <a:endParaRPr lang="en-US" sz="2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7355" y="1640812"/>
            <a:ext cx="81439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Overview of the business</a:t>
            </a: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en-US" b="1" dirty="0" smtClean="0">
                <a:solidFill>
                  <a:schemeClr val="tx2"/>
                </a:solidFill>
              </a:rPr>
              <a:t>The challenge – overview of the situation before the investment</a:t>
            </a: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D035-6A94-4569-9779-E840D39ECC0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13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19"/>
            <a:ext cx="9144000" cy="542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87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7158" y="214290"/>
            <a:ext cx="6429420" cy="785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The Challenge</a:t>
            </a:r>
            <a:endParaRPr lang="en-US" sz="2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628800"/>
            <a:ext cx="81439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Old customized software grown with tight budget</a:t>
            </a: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Brand related costs managed with over 20,000 accounts in the General Ledger</a:t>
            </a: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Other aspects of Brand Management were manual</a:t>
            </a: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Tracking costs and reporting on many brands to multiple Suppliers was a major challenge</a:t>
            </a: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D035-6A94-4569-9779-E840D39ECC0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13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19"/>
            <a:ext cx="9144000" cy="542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927" y="29154"/>
            <a:ext cx="2682152" cy="131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55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7158" y="214290"/>
            <a:ext cx="6429420" cy="785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Agenda</a:t>
            </a:r>
          </a:p>
          <a:p>
            <a:pPr lvl="0"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ASCO Case Study – Creating Competitive Advantage</a:t>
            </a:r>
            <a:endParaRPr lang="en-US" sz="2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7355" y="1640812"/>
            <a:ext cx="81439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Overview of the business</a:t>
            </a: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The challenge – overview of the situation before the investment</a:t>
            </a: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en-US" b="1" dirty="0" smtClean="0">
                <a:solidFill>
                  <a:schemeClr val="tx2"/>
                </a:solidFill>
              </a:rPr>
              <a:t>The opportunity – implementing a new ERP and Warehouse System taking a strategic view</a:t>
            </a: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D035-6A94-4569-9779-E840D39ECC0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13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19"/>
            <a:ext cx="9144000" cy="542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18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7158" y="214290"/>
            <a:ext cx="6429420" cy="785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The Opportunity</a:t>
            </a:r>
            <a:endParaRPr lang="en-US" sz="2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628800"/>
            <a:ext cx="81439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Integrated suite of ERP and Warehouse Management System purchased</a:t>
            </a: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Comprehensive workflow analysis undertaken but the project stalled</a:t>
            </a: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Restarted with a strong strategic and precision configuration focus (process maps shelved)</a:t>
            </a: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Tight project management</a:t>
            </a: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High level of executive custody</a:t>
            </a: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Brand management budgeting and expense allocation was a particular focus</a:t>
            </a: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D035-6A94-4569-9779-E840D39ECC0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13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19"/>
            <a:ext cx="9144000" cy="542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927" y="29154"/>
            <a:ext cx="2682152" cy="131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87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7158" y="214290"/>
            <a:ext cx="6429420" cy="785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Agenda</a:t>
            </a:r>
          </a:p>
          <a:p>
            <a:pPr lvl="0"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ASCO Case Study – Creating Competitive Advantage</a:t>
            </a:r>
            <a:endParaRPr lang="en-US" sz="2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7355" y="1640812"/>
            <a:ext cx="81439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Overview of the business</a:t>
            </a: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The challenge – overview of the situation before the investment</a:t>
            </a: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The opportunity – implementing a new ERP and Warehouse System taking a strategic view</a:t>
            </a: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en-US" b="1" dirty="0" smtClean="0">
                <a:solidFill>
                  <a:schemeClr val="tx2"/>
                </a:solidFill>
              </a:rPr>
              <a:t>The solution – highly structured Product Class, integration with Projects Module, custom software</a:t>
            </a: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D035-6A94-4569-9779-E840D39ECC0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13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19"/>
            <a:ext cx="9144000" cy="542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91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AR&amp;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6066</TotalTime>
  <Words>809</Words>
  <Application>Microsoft Office PowerPoint</Application>
  <PresentationFormat>On-screen Show (4:3)</PresentationFormat>
  <Paragraphs>190</Paragraphs>
  <Slides>22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Robertson</dc:creator>
  <cp:lastModifiedBy>Dr James Robertson UK</cp:lastModifiedBy>
  <cp:revision>477</cp:revision>
  <cp:lastPrinted>2013-05-28T21:43:13Z</cp:lastPrinted>
  <dcterms:created xsi:type="dcterms:W3CDTF">2009-05-01T08:13:25Z</dcterms:created>
  <dcterms:modified xsi:type="dcterms:W3CDTF">2013-05-28T21:43:57Z</dcterms:modified>
</cp:coreProperties>
</file>